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5" r:id="rId3"/>
    <p:sldId id="257" r:id="rId4"/>
    <p:sldId id="266" r:id="rId5"/>
    <p:sldId id="263" r:id="rId6"/>
    <p:sldId id="262" r:id="rId7"/>
    <p:sldId id="267" r:id="rId8"/>
    <p:sldId id="258" r:id="rId9"/>
    <p:sldId id="268" r:id="rId10"/>
    <p:sldId id="259" r:id="rId11"/>
    <p:sldId id="261" r:id="rId12"/>
    <p:sldId id="260" r:id="rId13"/>
    <p:sldId id="264"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9A53EEE-05AA-4B57-9836-49A8E1B21CD7}" type="datetimeFigureOut">
              <a:rPr lang="en-IN" smtClean="0"/>
              <a:t>01-06-2022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3D58FC79-2969-4983-95B2-C3A901F021A5}" type="slidenum">
              <a:rPr lang="en-IN" smtClean="0"/>
              <a:t>‹#›</a:t>
            </a:fld>
            <a:endParaRPr lang="en-IN"/>
          </a:p>
        </p:txBody>
      </p:sp>
    </p:spTree>
    <p:extLst>
      <p:ext uri="{BB962C8B-B14F-4D97-AF65-F5344CB8AC3E}">
        <p14:creationId xmlns:p14="http://schemas.microsoft.com/office/powerpoint/2010/main" val="4286023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A53EEE-05AA-4B57-9836-49A8E1B21CD7}" type="datetimeFigureOut">
              <a:rPr lang="en-IN" smtClean="0"/>
              <a:t>01-06-2022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D58FC79-2969-4983-95B2-C3A901F021A5}" type="slidenum">
              <a:rPr lang="en-IN" smtClean="0"/>
              <a:t>‹#›</a:t>
            </a:fld>
            <a:endParaRPr lang="en-IN"/>
          </a:p>
        </p:txBody>
      </p:sp>
    </p:spTree>
    <p:extLst>
      <p:ext uri="{BB962C8B-B14F-4D97-AF65-F5344CB8AC3E}">
        <p14:creationId xmlns:p14="http://schemas.microsoft.com/office/powerpoint/2010/main" val="2900809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A53EEE-05AA-4B57-9836-49A8E1B21CD7}" type="datetimeFigureOut">
              <a:rPr lang="en-IN" smtClean="0"/>
              <a:t>01-06-2022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D58FC79-2969-4983-95B2-C3A901F021A5}" type="slidenum">
              <a:rPr lang="en-IN" smtClean="0"/>
              <a:t>‹#›</a:t>
            </a:fld>
            <a:endParaRPr lang="en-IN"/>
          </a:p>
        </p:txBody>
      </p:sp>
    </p:spTree>
    <p:extLst>
      <p:ext uri="{BB962C8B-B14F-4D97-AF65-F5344CB8AC3E}">
        <p14:creationId xmlns:p14="http://schemas.microsoft.com/office/powerpoint/2010/main" val="25221299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A53EEE-05AA-4B57-9836-49A8E1B21CD7}" type="datetimeFigureOut">
              <a:rPr lang="en-IN" smtClean="0"/>
              <a:t>01-06-2022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D58FC79-2969-4983-95B2-C3A901F021A5}" type="slidenum">
              <a:rPr lang="en-IN" smtClean="0"/>
              <a:t>‹#›</a:t>
            </a:fld>
            <a:endParaRPr lang="en-IN"/>
          </a:p>
        </p:txBody>
      </p:sp>
    </p:spTree>
    <p:extLst>
      <p:ext uri="{BB962C8B-B14F-4D97-AF65-F5344CB8AC3E}">
        <p14:creationId xmlns:p14="http://schemas.microsoft.com/office/powerpoint/2010/main" val="6936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49A53EEE-05AA-4B57-9836-49A8E1B21CD7}" type="datetimeFigureOut">
              <a:rPr lang="en-IN" smtClean="0"/>
              <a:t>01-06-2022</a:t>
            </a:fld>
            <a:endParaRPr lang="en-IN"/>
          </a:p>
        </p:txBody>
      </p:sp>
      <p:sp>
        <p:nvSpPr>
          <p:cNvPr id="5" name="Footer Placeholder 4"/>
          <p:cNvSpPr>
            <a:spLocks noGrp="1"/>
          </p:cNvSpPr>
          <p:nvPr>
            <p:ph type="ftr" sz="quarter" idx="11"/>
          </p:nvPr>
        </p:nvSpPr>
        <p:spPr>
          <a:xfrm>
            <a:off x="2182708" y="6272784"/>
            <a:ext cx="6327648" cy="365125"/>
          </a:xfrm>
        </p:spPr>
        <p:txBody>
          <a:bodyPr/>
          <a:lstStyle/>
          <a:p>
            <a:endParaRPr lang="en-IN"/>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3D58FC79-2969-4983-95B2-C3A901F021A5}" type="slidenum">
              <a:rPr lang="en-IN" smtClean="0"/>
              <a:t>‹#›</a:t>
            </a:fld>
            <a:endParaRPr lang="en-IN"/>
          </a:p>
        </p:txBody>
      </p:sp>
    </p:spTree>
    <p:extLst>
      <p:ext uri="{BB962C8B-B14F-4D97-AF65-F5344CB8AC3E}">
        <p14:creationId xmlns:p14="http://schemas.microsoft.com/office/powerpoint/2010/main" val="3676895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9A53EEE-05AA-4B57-9836-49A8E1B21CD7}" type="datetimeFigureOut">
              <a:rPr lang="en-IN" smtClean="0"/>
              <a:t>01-06-2022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D58FC79-2969-4983-95B2-C3A901F021A5}" type="slidenum">
              <a:rPr lang="en-IN" smtClean="0"/>
              <a:t>‹#›</a:t>
            </a:fld>
            <a:endParaRPr lang="en-IN"/>
          </a:p>
        </p:txBody>
      </p:sp>
    </p:spTree>
    <p:extLst>
      <p:ext uri="{BB962C8B-B14F-4D97-AF65-F5344CB8AC3E}">
        <p14:creationId xmlns:p14="http://schemas.microsoft.com/office/powerpoint/2010/main" val="9448210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A53EEE-05AA-4B57-9836-49A8E1B21CD7}" type="datetimeFigureOut">
              <a:rPr lang="en-IN" smtClean="0"/>
              <a:t>01-06-2022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D58FC79-2969-4983-95B2-C3A901F021A5}" type="slidenum">
              <a:rPr lang="en-IN" smtClean="0"/>
              <a:t>‹#›</a:t>
            </a:fld>
            <a:endParaRPr lang="en-IN"/>
          </a:p>
        </p:txBody>
      </p:sp>
    </p:spTree>
    <p:extLst>
      <p:ext uri="{BB962C8B-B14F-4D97-AF65-F5344CB8AC3E}">
        <p14:creationId xmlns:p14="http://schemas.microsoft.com/office/powerpoint/2010/main" val="18086115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9A53EEE-05AA-4B57-9836-49A8E1B21CD7}" type="datetimeFigureOut">
              <a:rPr lang="en-IN" smtClean="0"/>
              <a:t>01-06-2022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D58FC79-2969-4983-95B2-C3A901F021A5}" type="slidenum">
              <a:rPr lang="en-IN" smtClean="0"/>
              <a:t>‹#›</a:t>
            </a:fld>
            <a:endParaRPr lang="en-IN"/>
          </a:p>
        </p:txBody>
      </p:sp>
    </p:spTree>
    <p:extLst>
      <p:ext uri="{BB962C8B-B14F-4D97-AF65-F5344CB8AC3E}">
        <p14:creationId xmlns:p14="http://schemas.microsoft.com/office/powerpoint/2010/main" val="1699097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A53EEE-05AA-4B57-9836-49A8E1B21CD7}" type="datetimeFigureOut">
              <a:rPr lang="en-IN" smtClean="0"/>
              <a:t>01-06-2022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D58FC79-2969-4983-95B2-C3A901F021A5}" type="slidenum">
              <a:rPr lang="en-IN" smtClean="0"/>
              <a:t>‹#›</a:t>
            </a:fld>
            <a:endParaRPr lang="en-IN"/>
          </a:p>
        </p:txBody>
      </p:sp>
    </p:spTree>
    <p:extLst>
      <p:ext uri="{BB962C8B-B14F-4D97-AF65-F5344CB8AC3E}">
        <p14:creationId xmlns:p14="http://schemas.microsoft.com/office/powerpoint/2010/main" val="144989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A53EEE-05AA-4B57-9836-49A8E1B21CD7}" type="datetimeFigureOut">
              <a:rPr lang="en-IN" smtClean="0"/>
              <a:t>01-06-2022</a:t>
            </a:fld>
            <a:endParaRPr lang="en-IN"/>
          </a:p>
        </p:txBody>
      </p:sp>
      <p:sp>
        <p:nvSpPr>
          <p:cNvPr id="6" name="Footer Placeholder 5"/>
          <p:cNvSpPr>
            <a:spLocks noGrp="1"/>
          </p:cNvSpPr>
          <p:nvPr>
            <p:ph type="ftr" sz="quarter" idx="11"/>
          </p:nvPr>
        </p:nvSpPr>
        <p:spPr/>
        <p:txBody>
          <a:bodyPr/>
          <a:lstStyle/>
          <a:p>
            <a:endParaRPr lang="en-IN"/>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3D58FC79-2969-4983-95B2-C3A901F021A5}" type="slidenum">
              <a:rPr lang="en-IN" smtClean="0"/>
              <a:t>‹#›</a:t>
            </a:fld>
            <a:endParaRPr lang="en-IN"/>
          </a:p>
        </p:txBody>
      </p:sp>
    </p:spTree>
    <p:extLst>
      <p:ext uri="{BB962C8B-B14F-4D97-AF65-F5344CB8AC3E}">
        <p14:creationId xmlns:p14="http://schemas.microsoft.com/office/powerpoint/2010/main" val="1154399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A53EEE-05AA-4B57-9836-49A8E1B21CD7}" type="datetimeFigureOut">
              <a:rPr lang="en-IN" smtClean="0"/>
              <a:t>01-06-2022</a:t>
            </a:fld>
            <a:endParaRPr lang="en-IN"/>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3D58FC79-2969-4983-95B2-C3A901F021A5}" type="slidenum">
              <a:rPr lang="en-IN" smtClean="0"/>
              <a:t>‹#›</a:t>
            </a:fld>
            <a:endParaRPr lang="en-IN"/>
          </a:p>
        </p:txBody>
      </p:sp>
    </p:spTree>
    <p:extLst>
      <p:ext uri="{BB962C8B-B14F-4D97-AF65-F5344CB8AC3E}">
        <p14:creationId xmlns:p14="http://schemas.microsoft.com/office/powerpoint/2010/main" val="4198249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49A53EEE-05AA-4B57-9836-49A8E1B21CD7}" type="datetimeFigureOut">
              <a:rPr lang="en-IN" smtClean="0"/>
              <a:t>01-06-2022</a:t>
            </a:fld>
            <a:endParaRPr lang="en-IN"/>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IN"/>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3D58FC79-2969-4983-95B2-C3A901F021A5}" type="slidenum">
              <a:rPr lang="en-IN" smtClean="0"/>
              <a:t>‹#›</a:t>
            </a:fld>
            <a:endParaRPr lang="en-IN"/>
          </a:p>
        </p:txBody>
      </p:sp>
    </p:spTree>
    <p:extLst>
      <p:ext uri="{BB962C8B-B14F-4D97-AF65-F5344CB8AC3E}">
        <p14:creationId xmlns:p14="http://schemas.microsoft.com/office/powerpoint/2010/main" val="29229963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unity.com/how-to/beginner/using-blender-and-maya-unity" TargetMode="External"/><Relationship Id="rId2" Type="http://schemas.openxmlformats.org/officeDocument/2006/relationships/hyperlink" Target="https://www.udemy.com/course/learn-blender-3d-modeling-for-unity-video-game-development/" TargetMode="External"/><Relationship Id="rId1" Type="http://schemas.openxmlformats.org/officeDocument/2006/relationships/slideLayout" Target="../slideLayouts/slideLayout2.xml"/><Relationship Id="rId5" Type="http://schemas.openxmlformats.org/officeDocument/2006/relationships/hyperlink" Target="https://gamedevacademy.org/how-to-import-blender-models-into-unity-your-one-stop-guide/" TargetMode="External"/><Relationship Id="rId4" Type="http://schemas.openxmlformats.org/officeDocument/2006/relationships/hyperlink" Target="https://www.raywenderlich.com/31539225-creating-reusable-characters-with-blender-and-unity"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4A54A-DC9D-9DB6-DF37-FC2D0AAAE628}"/>
              </a:ext>
            </a:extLst>
          </p:cNvPr>
          <p:cNvSpPr>
            <a:spLocks noGrp="1"/>
          </p:cNvSpPr>
          <p:nvPr>
            <p:ph type="ctrTitle"/>
          </p:nvPr>
        </p:nvSpPr>
        <p:spPr>
          <a:xfrm>
            <a:off x="896471" y="1954307"/>
            <a:ext cx="10327341" cy="1474693"/>
          </a:xfrm>
        </p:spPr>
        <p:txBody>
          <a:bodyPr/>
          <a:lstStyle/>
          <a:p>
            <a:pPr algn="ctr"/>
            <a:r>
              <a:rPr lang="en-IN" sz="3200" b="1" kern="1400" spc="-5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VISUALIZING KEEZHADI EXCAVATION OBJECTS </a:t>
            </a:r>
            <a:br>
              <a:rPr lang="en-IN" sz="3200" b="1" kern="1400" spc="-5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IN" sz="3200" b="1" kern="1400" spc="-5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 AUGMENTED REALITY</a:t>
            </a:r>
            <a:endParaRPr lang="en-IN" sz="3200" dirty="0"/>
          </a:p>
        </p:txBody>
      </p:sp>
      <p:sp>
        <p:nvSpPr>
          <p:cNvPr id="4" name="TextBox 3">
            <a:extLst>
              <a:ext uri="{FF2B5EF4-FFF2-40B4-BE49-F238E27FC236}">
                <a16:creationId xmlns:a16="http://schemas.microsoft.com/office/drawing/2014/main" id="{7A89D66C-42E5-3582-D852-71E07321B792}"/>
              </a:ext>
            </a:extLst>
          </p:cNvPr>
          <p:cNvSpPr txBox="1"/>
          <p:nvPr/>
        </p:nvSpPr>
        <p:spPr>
          <a:xfrm>
            <a:off x="1183341" y="5629835"/>
            <a:ext cx="4159624" cy="707886"/>
          </a:xfrm>
          <a:prstGeom prst="rect">
            <a:avLst/>
          </a:prstGeom>
          <a:noFill/>
        </p:spPr>
        <p:txBody>
          <a:bodyPr wrap="square" rtlCol="0">
            <a:spAutoFit/>
          </a:bodyPr>
          <a:lstStyle/>
          <a:p>
            <a:r>
              <a:rPr lang="en-US" sz="2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Project Guide: </a:t>
            </a:r>
            <a:r>
              <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Mr.J. Duraimurugan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113EB2B-84CB-6881-3B78-2F114BEE87C3}"/>
              </a:ext>
            </a:extLst>
          </p:cNvPr>
          <p:cNvSpPr txBox="1"/>
          <p:nvPr/>
        </p:nvSpPr>
        <p:spPr>
          <a:xfrm>
            <a:off x="8364071" y="5414391"/>
            <a:ext cx="3263153" cy="923330"/>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Name : Dhivagar V</a:t>
            </a:r>
          </a:p>
          <a:p>
            <a:r>
              <a:rPr lang="en-IN" dirty="0">
                <a:latin typeface="Times New Roman" panose="02020603050405020304" pitchFamily="18" charset="0"/>
                <a:cs typeface="Times New Roman" panose="02020603050405020304" pitchFamily="18" charset="0"/>
              </a:rPr>
              <a:t>Roll no : 2019272008</a:t>
            </a:r>
          </a:p>
          <a:p>
            <a:r>
              <a:rPr lang="en-IN" dirty="0">
                <a:latin typeface="Times New Roman" panose="02020603050405020304" pitchFamily="18" charset="0"/>
                <a:cs typeface="Times New Roman" panose="02020603050405020304" pitchFamily="18" charset="0"/>
              </a:rPr>
              <a:t>Degree : 3</a:t>
            </a:r>
            <a:r>
              <a:rPr lang="en-IN" baseline="30000" dirty="0">
                <a:latin typeface="Times New Roman" panose="02020603050405020304" pitchFamily="18" charset="0"/>
                <a:cs typeface="Times New Roman" panose="02020603050405020304" pitchFamily="18" charset="0"/>
              </a:rPr>
              <a:t>rd</a:t>
            </a:r>
            <a:r>
              <a:rPr lang="en-IN" dirty="0">
                <a:latin typeface="Times New Roman" panose="02020603050405020304" pitchFamily="18" charset="0"/>
                <a:cs typeface="Times New Roman" panose="02020603050405020304" pitchFamily="18" charset="0"/>
              </a:rPr>
              <a:t> Year MCA (SS)</a:t>
            </a:r>
          </a:p>
        </p:txBody>
      </p:sp>
    </p:spTree>
    <p:extLst>
      <p:ext uri="{BB962C8B-B14F-4D97-AF65-F5344CB8AC3E}">
        <p14:creationId xmlns:p14="http://schemas.microsoft.com/office/powerpoint/2010/main" val="1048892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C70F6A4E-4FAE-306B-09D8-09E8140FE4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6255" y="1956080"/>
            <a:ext cx="2945839" cy="2945839"/>
          </a:xfrm>
        </p:spPr>
      </p:pic>
      <p:pic>
        <p:nvPicPr>
          <p:cNvPr id="19" name="Picture 18">
            <a:extLst>
              <a:ext uri="{FF2B5EF4-FFF2-40B4-BE49-F238E27FC236}">
                <a16:creationId xmlns:a16="http://schemas.microsoft.com/office/drawing/2014/main" id="{4B7542B5-DF0C-1CB0-7B74-D5023224943A}"/>
              </a:ext>
            </a:extLst>
          </p:cNvPr>
          <p:cNvPicPr>
            <a:picLocks noChangeAspect="1"/>
          </p:cNvPicPr>
          <p:nvPr/>
        </p:nvPicPr>
        <p:blipFill rotWithShape="1">
          <a:blip r:embed="rId3">
            <a:extLst>
              <a:ext uri="{28A0092B-C50C-407E-A947-70E740481C1C}">
                <a14:useLocalDpi xmlns:a14="http://schemas.microsoft.com/office/drawing/2010/main" val="0"/>
              </a:ext>
            </a:extLst>
          </a:blip>
          <a:srcRect l="6619" t="18040" r="6543" b="5883"/>
          <a:stretch/>
        </p:blipFill>
        <p:spPr>
          <a:xfrm>
            <a:off x="5803879" y="1864658"/>
            <a:ext cx="5712057" cy="2814918"/>
          </a:xfrm>
          <a:prstGeom prst="rect">
            <a:avLst/>
          </a:prstGeom>
        </p:spPr>
      </p:pic>
      <p:sp>
        <p:nvSpPr>
          <p:cNvPr id="21" name="TextBox 20">
            <a:extLst>
              <a:ext uri="{FF2B5EF4-FFF2-40B4-BE49-F238E27FC236}">
                <a16:creationId xmlns:a16="http://schemas.microsoft.com/office/drawing/2014/main" id="{8A502DA2-687A-54F5-96C5-86E5A095F835}"/>
              </a:ext>
            </a:extLst>
          </p:cNvPr>
          <p:cNvSpPr txBox="1"/>
          <p:nvPr/>
        </p:nvSpPr>
        <p:spPr>
          <a:xfrm>
            <a:off x="1290918" y="5226424"/>
            <a:ext cx="2599764"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Target Image</a:t>
            </a:r>
          </a:p>
        </p:txBody>
      </p:sp>
      <p:sp>
        <p:nvSpPr>
          <p:cNvPr id="22" name="TextBox 21">
            <a:extLst>
              <a:ext uri="{FF2B5EF4-FFF2-40B4-BE49-F238E27FC236}">
                <a16:creationId xmlns:a16="http://schemas.microsoft.com/office/drawing/2014/main" id="{44477BD8-60E1-E16B-21E7-4C2F124F3AF2}"/>
              </a:ext>
            </a:extLst>
          </p:cNvPr>
          <p:cNvSpPr txBox="1"/>
          <p:nvPr/>
        </p:nvSpPr>
        <p:spPr>
          <a:xfrm>
            <a:off x="6727244" y="5100918"/>
            <a:ext cx="4693792"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Track the 2D image in AR Camera</a:t>
            </a:r>
          </a:p>
        </p:txBody>
      </p:sp>
      <p:sp>
        <p:nvSpPr>
          <p:cNvPr id="2" name="TextBox 1">
            <a:extLst>
              <a:ext uri="{FF2B5EF4-FFF2-40B4-BE49-F238E27FC236}">
                <a16:creationId xmlns:a16="http://schemas.microsoft.com/office/drawing/2014/main" id="{31BF4327-1DB3-8BAD-E478-336C5DCA6CF8}"/>
              </a:ext>
            </a:extLst>
          </p:cNvPr>
          <p:cNvSpPr txBox="1"/>
          <p:nvPr/>
        </p:nvSpPr>
        <p:spPr>
          <a:xfrm>
            <a:off x="1201271" y="484094"/>
            <a:ext cx="4894729" cy="369332"/>
          </a:xfrm>
          <a:prstGeom prst="rect">
            <a:avLst/>
          </a:prstGeom>
          <a:noFill/>
        </p:spPr>
        <p:txBody>
          <a:bodyPr wrap="square" rtlCol="0">
            <a:spAutoFit/>
          </a:bodyPr>
          <a:lstStyle/>
          <a:p>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IMPLEMENTATION :</a:t>
            </a:r>
            <a:endParaRPr lang="en-IN" dirty="0"/>
          </a:p>
        </p:txBody>
      </p:sp>
    </p:spTree>
    <p:extLst>
      <p:ext uri="{BB962C8B-B14F-4D97-AF65-F5344CB8AC3E}">
        <p14:creationId xmlns:p14="http://schemas.microsoft.com/office/powerpoint/2010/main" val="1806011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154507A-7DF9-68D5-55D5-DE40F2852568}"/>
              </a:ext>
            </a:extLst>
          </p:cNvPr>
          <p:cNvPicPr>
            <a:picLocks noChangeAspect="1"/>
          </p:cNvPicPr>
          <p:nvPr/>
        </p:nvPicPr>
        <p:blipFill rotWithShape="1">
          <a:blip r:embed="rId2">
            <a:extLst>
              <a:ext uri="{28A0092B-C50C-407E-A947-70E740481C1C}">
                <a14:useLocalDpi xmlns:a14="http://schemas.microsoft.com/office/drawing/2010/main" val="0"/>
              </a:ext>
            </a:extLst>
          </a:blip>
          <a:srcRect l="-420" t="-260" b="8021"/>
          <a:stretch/>
        </p:blipFill>
        <p:spPr>
          <a:xfrm>
            <a:off x="1156446" y="1573628"/>
            <a:ext cx="8579224" cy="4432725"/>
          </a:xfrm>
          <a:prstGeom prst="rect">
            <a:avLst/>
          </a:prstGeom>
        </p:spPr>
      </p:pic>
      <p:sp>
        <p:nvSpPr>
          <p:cNvPr id="17" name="TextBox 16">
            <a:extLst>
              <a:ext uri="{FF2B5EF4-FFF2-40B4-BE49-F238E27FC236}">
                <a16:creationId xmlns:a16="http://schemas.microsoft.com/office/drawing/2014/main" id="{D6B35960-8C6A-619F-846F-04B2BBA4B4D4}"/>
              </a:ext>
            </a:extLst>
          </p:cNvPr>
          <p:cNvSpPr txBox="1"/>
          <p:nvPr/>
        </p:nvSpPr>
        <p:spPr>
          <a:xfrm>
            <a:off x="744071" y="582705"/>
            <a:ext cx="5773270"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Object Displayed in AR Camera</a:t>
            </a:r>
          </a:p>
        </p:txBody>
      </p:sp>
    </p:spTree>
    <p:extLst>
      <p:ext uri="{BB962C8B-B14F-4D97-AF65-F5344CB8AC3E}">
        <p14:creationId xmlns:p14="http://schemas.microsoft.com/office/powerpoint/2010/main" val="1293670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5A03A-9FD9-429E-BC3E-8F06F99E308D}"/>
              </a:ext>
            </a:extLst>
          </p:cNvPr>
          <p:cNvSpPr>
            <a:spLocks noGrp="1"/>
          </p:cNvSpPr>
          <p:nvPr>
            <p:ph type="title"/>
          </p:nvPr>
        </p:nvSpPr>
        <p:spPr>
          <a:xfrm>
            <a:off x="579658" y="342900"/>
            <a:ext cx="2710389" cy="685800"/>
          </a:xfrm>
        </p:spPr>
        <p:txBody>
          <a:bodyPr>
            <a:normAutofit/>
          </a:bodyPr>
          <a:lstStyle/>
          <a:p>
            <a:r>
              <a:rPr lang="en-IN" sz="2000" b="1" dirty="0">
                <a:solidFill>
                  <a:schemeClr val="tx1"/>
                </a:solidFill>
                <a:latin typeface="Times New Roman" panose="02020603050405020304" pitchFamily="18" charset="0"/>
                <a:cs typeface="Times New Roman" panose="02020603050405020304" pitchFamily="18" charset="0"/>
              </a:rPr>
              <a:t>Rotate Object:</a:t>
            </a:r>
          </a:p>
        </p:txBody>
      </p:sp>
      <p:pic>
        <p:nvPicPr>
          <p:cNvPr id="32" name="Picture 31">
            <a:extLst>
              <a:ext uri="{FF2B5EF4-FFF2-40B4-BE49-F238E27FC236}">
                <a16:creationId xmlns:a16="http://schemas.microsoft.com/office/drawing/2014/main" id="{7D9D612D-9A5F-7CB5-2541-E9FCD87AC19F}"/>
              </a:ext>
            </a:extLst>
          </p:cNvPr>
          <p:cNvPicPr>
            <a:picLocks noChangeAspect="1"/>
          </p:cNvPicPr>
          <p:nvPr/>
        </p:nvPicPr>
        <p:blipFill rotWithShape="1">
          <a:blip r:embed="rId2">
            <a:extLst>
              <a:ext uri="{28A0092B-C50C-407E-A947-70E740481C1C}">
                <a14:useLocalDpi xmlns:a14="http://schemas.microsoft.com/office/drawing/2010/main" val="0"/>
              </a:ext>
            </a:extLst>
          </a:blip>
          <a:srcRect r="110" b="8183"/>
          <a:stretch/>
        </p:blipFill>
        <p:spPr>
          <a:xfrm>
            <a:off x="1246096" y="1288677"/>
            <a:ext cx="9045388" cy="4676792"/>
          </a:xfrm>
          <a:prstGeom prst="rect">
            <a:avLst/>
          </a:prstGeom>
        </p:spPr>
      </p:pic>
    </p:spTree>
    <p:extLst>
      <p:ext uri="{BB962C8B-B14F-4D97-AF65-F5344CB8AC3E}">
        <p14:creationId xmlns:p14="http://schemas.microsoft.com/office/powerpoint/2010/main" val="2619442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14DCD0-F5E5-BDBF-A11F-B93A0ACD3791}"/>
              </a:ext>
            </a:extLst>
          </p:cNvPr>
          <p:cNvSpPr>
            <a:spLocks noGrp="1"/>
          </p:cNvSpPr>
          <p:nvPr>
            <p:ph idx="1"/>
          </p:nvPr>
        </p:nvSpPr>
        <p:spPr>
          <a:xfrm>
            <a:off x="809872" y="1224938"/>
            <a:ext cx="10058400" cy="4050792"/>
          </a:xfrm>
        </p:spPr>
        <p:txBody>
          <a:bodyPr>
            <a:normAutofit fontScale="85000" lnSpcReduction="20000"/>
          </a:bodyPr>
          <a:lstStyle/>
          <a:p>
            <a:pPr marL="45720" indent="0">
              <a:lnSpc>
                <a:spcPct val="107000"/>
              </a:lnSpc>
              <a:spcAft>
                <a:spcPts val="800"/>
              </a:spcAft>
              <a:buNone/>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REFERENCES:</a:t>
            </a:r>
          </a:p>
          <a:p>
            <a:pPr marL="45720" indent="0">
              <a:lnSpc>
                <a:spcPct val="107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tabLst>
                <a:tab pos="457200" algn="l"/>
              </a:tabLst>
            </a:pP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Rascar</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R., G. Welch and H. Fuchs, 1998, Spatially Augmented Reality, First International Workshop on Augmented Reality, 1st November, San Francisco, USA, 7p.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tabLst>
                <a:tab pos="457200" algn="l"/>
              </a:tabLs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Rolland, J.P. L.D. Davis, and Y.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Baillot</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2001, A Survey of Tracking Technologies for Virtual Environments, Fundamentals of Wearable Computers and Augmented Reality, W.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Bar.eld</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and T.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Caudell</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eds, Lawrence Erlbaum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tabLst>
                <a:tab pos="457200" algn="l"/>
              </a:tabLst>
            </a:pPr>
            <a:r>
              <a:rPr lang="en-IN" sz="1800" dirty="0">
                <a:effectLst/>
                <a:latin typeface="Times New Roman" panose="02020603050405020304" pitchFamily="18"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https://www.udemy.com/course/learn-blender-3d-modeling-for-unity-video-game-development/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tabLst>
                <a:tab pos="457200" algn="l"/>
              </a:tabLst>
            </a:pPr>
            <a:r>
              <a:rPr lang="en-IN" sz="1800" dirty="0">
                <a:effectLst/>
                <a:latin typeface="Times New Roman" panose="02020603050405020304" pitchFamily="18"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https://unity.com/how-to/beginner/using-blender-and-maya-unity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tabLst>
                <a:tab pos="457200" algn="l"/>
              </a:tabLst>
            </a:pPr>
            <a:r>
              <a:rPr lang="en-IN" sz="1800" dirty="0">
                <a:effectLst/>
                <a:latin typeface="Times New Roman" panose="02020603050405020304" pitchFamily="18"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https://www.raywenderlich.com/31539225-creating-reusable-characters-with-blender-and-unity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tabLst>
                <a:tab pos="457200" algn="l"/>
              </a:tabLst>
            </a:pPr>
            <a:r>
              <a:rPr lang="en-IN" sz="1800" dirty="0">
                <a:effectLst/>
                <a:latin typeface="Times New Roman" panose="02020603050405020304" pitchFamily="18" charset="0"/>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https://gamedevacademy.org/how-to-import-blender-models-into-unity-your-one-stop-guide/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396400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6B3DEA-B6C5-62FF-6822-1FF925E5E3DB}"/>
              </a:ext>
            </a:extLst>
          </p:cNvPr>
          <p:cNvSpPr>
            <a:spLocks noGrp="1"/>
          </p:cNvSpPr>
          <p:nvPr>
            <p:ph idx="1"/>
          </p:nvPr>
        </p:nvSpPr>
        <p:spPr>
          <a:xfrm>
            <a:off x="800907" y="722914"/>
            <a:ext cx="10058400" cy="4050792"/>
          </a:xfrm>
        </p:spPr>
        <p:txBody>
          <a:bodyPr>
            <a:noAutofit/>
          </a:bodyPr>
          <a:lstStyle/>
          <a:p>
            <a:pPr marL="0" indent="0">
              <a:lnSpc>
                <a:spcPct val="150000"/>
              </a:lnSpc>
              <a:spcAft>
                <a:spcPts val="800"/>
              </a:spcAft>
              <a:buNone/>
            </a:pPr>
            <a:r>
              <a:rPr lang="en-IN"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ABSTRACT:</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617220" lvl="1" indent="-342900">
              <a:lnSpc>
                <a:spcPct val="150000"/>
              </a:lnSpc>
              <a:spcAft>
                <a:spcPts val="800"/>
              </a:spcAft>
              <a:buFont typeface="Wingdings" panose="05000000000000000000" pitchFamily="2" charset="2"/>
              <a:buChar char=""/>
              <a:tabLst>
                <a:tab pos="457200" algn="l"/>
              </a:tabLst>
            </a:pPr>
            <a:r>
              <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Augmented reality (AR) is an enhanced version of the real physical world that is achieved through the use of digital visual elements, sound and delivered via technology.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617220" lvl="1" indent="-342900">
              <a:lnSpc>
                <a:spcPct val="150000"/>
              </a:lnSpc>
              <a:spcAft>
                <a:spcPts val="800"/>
              </a:spcAft>
              <a:buFont typeface="Wingdings" panose="05000000000000000000" pitchFamily="2" charset="2"/>
              <a:buChar char=""/>
              <a:tabLst>
                <a:tab pos="457200" algn="l"/>
              </a:tabLst>
            </a:pPr>
            <a:r>
              <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Now using this AR technology, we are going to create the artefacts into a virtual object.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617220" lvl="1" indent="-342900">
              <a:lnSpc>
                <a:spcPct val="150000"/>
              </a:lnSpc>
              <a:spcAft>
                <a:spcPts val="800"/>
              </a:spcAft>
              <a:buFont typeface="Wingdings" panose="05000000000000000000" pitchFamily="2" charset="2"/>
              <a:buChar char=""/>
              <a:tabLst>
                <a:tab pos="457200" algn="l"/>
              </a:tabLst>
            </a:pPr>
            <a:r>
              <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For example, In </a:t>
            </a:r>
            <a:r>
              <a:rPr lang="en-IN"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Keezhadi</a:t>
            </a:r>
            <a:r>
              <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excavation site various Artefacts are found like urns, various types of pottery (red utensils, black objects), iron tools, knives, swords and arrows, some stone beads and some gold ornaments. By this project we turn many valuable and damaged antiques into 3D models by using AR.</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846577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5DFD4-AD09-3413-62E2-3EFE8BFF1B2E}"/>
              </a:ext>
            </a:extLst>
          </p:cNvPr>
          <p:cNvSpPr>
            <a:spLocks noGrp="1"/>
          </p:cNvSpPr>
          <p:nvPr>
            <p:ph type="title"/>
          </p:nvPr>
        </p:nvSpPr>
        <p:spPr/>
        <p:txBody>
          <a:bodyPr/>
          <a:lstStyle/>
          <a:p>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DESIGN AND ARCHITECTURE</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4" name="Content Placeholder 3">
            <a:extLst>
              <a:ext uri="{FF2B5EF4-FFF2-40B4-BE49-F238E27FC236}">
                <a16:creationId xmlns:a16="http://schemas.microsoft.com/office/drawing/2014/main" id="{DF260C54-99C4-1D96-F1EC-8756FCA6E60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63753" y="1492637"/>
            <a:ext cx="9173942" cy="5141245"/>
          </a:xfrm>
          <a:prstGeom prst="rect">
            <a:avLst/>
          </a:prstGeom>
          <a:noFill/>
          <a:ln>
            <a:noFill/>
          </a:ln>
        </p:spPr>
      </p:pic>
      <p:sp>
        <p:nvSpPr>
          <p:cNvPr id="3" name="Rectangle 2">
            <a:extLst>
              <a:ext uri="{FF2B5EF4-FFF2-40B4-BE49-F238E27FC236}">
                <a16:creationId xmlns:a16="http://schemas.microsoft.com/office/drawing/2014/main" id="{88E8E30F-AE18-78CA-7B8B-BF91DFF4CB9E}"/>
              </a:ext>
            </a:extLst>
          </p:cNvPr>
          <p:cNvSpPr/>
          <p:nvPr/>
        </p:nvSpPr>
        <p:spPr>
          <a:xfrm>
            <a:off x="860612" y="1308847"/>
            <a:ext cx="9529482" cy="1721224"/>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solidFill>
                <a:schemeClr val="accent1">
                  <a:lumMod val="20000"/>
                  <a:lumOff val="80000"/>
                </a:schemeClr>
              </a:solidFill>
            </a:endParaRPr>
          </a:p>
        </p:txBody>
      </p:sp>
      <p:sp>
        <p:nvSpPr>
          <p:cNvPr id="5" name="Rectangle 4">
            <a:extLst>
              <a:ext uri="{FF2B5EF4-FFF2-40B4-BE49-F238E27FC236}">
                <a16:creationId xmlns:a16="http://schemas.microsoft.com/office/drawing/2014/main" id="{6CFF3683-A646-866F-EC94-8C4ABA1FC27F}"/>
              </a:ext>
            </a:extLst>
          </p:cNvPr>
          <p:cNvSpPr/>
          <p:nvPr/>
        </p:nvSpPr>
        <p:spPr>
          <a:xfrm>
            <a:off x="7494493" y="3137647"/>
            <a:ext cx="3098741" cy="3680024"/>
          </a:xfrm>
          <a:prstGeom prst="rect">
            <a:avLst/>
          </a:prstGeom>
          <a:solidFill>
            <a:schemeClr val="accent3">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solidFill>
                <a:schemeClr val="accent1">
                  <a:lumMod val="20000"/>
                  <a:lumOff val="80000"/>
                </a:schemeClr>
              </a:solidFill>
            </a:endParaRPr>
          </a:p>
        </p:txBody>
      </p:sp>
      <p:cxnSp>
        <p:nvCxnSpPr>
          <p:cNvPr id="7" name="Straight Arrow Connector 6">
            <a:extLst>
              <a:ext uri="{FF2B5EF4-FFF2-40B4-BE49-F238E27FC236}">
                <a16:creationId xmlns:a16="http://schemas.microsoft.com/office/drawing/2014/main" id="{AA0317BF-539B-CF15-D0D6-D86B9F08F8C2}"/>
              </a:ext>
            </a:extLst>
          </p:cNvPr>
          <p:cNvCxnSpPr/>
          <p:nvPr/>
        </p:nvCxnSpPr>
        <p:spPr>
          <a:xfrm>
            <a:off x="10390094" y="1640541"/>
            <a:ext cx="4123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8BBA1B5-2F57-199D-9882-38F4AF225AB7}"/>
              </a:ext>
            </a:extLst>
          </p:cNvPr>
          <p:cNvSpPr txBox="1"/>
          <p:nvPr/>
        </p:nvSpPr>
        <p:spPr>
          <a:xfrm>
            <a:off x="10874188" y="1447645"/>
            <a:ext cx="914400"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First review</a:t>
            </a:r>
            <a:endParaRPr lang="en-IN" dirty="0">
              <a:latin typeface="Times New Roman" panose="02020603050405020304" pitchFamily="18" charset="0"/>
              <a:cs typeface="Times New Roman" panose="02020603050405020304" pitchFamily="18" charset="0"/>
            </a:endParaRPr>
          </a:p>
        </p:txBody>
      </p:sp>
      <p:cxnSp>
        <p:nvCxnSpPr>
          <p:cNvPr id="9" name="Straight Arrow Connector 8">
            <a:extLst>
              <a:ext uri="{FF2B5EF4-FFF2-40B4-BE49-F238E27FC236}">
                <a16:creationId xmlns:a16="http://schemas.microsoft.com/office/drawing/2014/main" id="{033ABCFC-9A21-F4ED-74DB-4469DFA92A45}"/>
              </a:ext>
            </a:extLst>
          </p:cNvPr>
          <p:cNvCxnSpPr/>
          <p:nvPr/>
        </p:nvCxnSpPr>
        <p:spPr>
          <a:xfrm>
            <a:off x="10632141" y="4527176"/>
            <a:ext cx="4123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572A075-44C3-430A-BFA3-FD9E86EB8459}"/>
              </a:ext>
            </a:extLst>
          </p:cNvPr>
          <p:cNvSpPr txBox="1"/>
          <p:nvPr/>
        </p:nvSpPr>
        <p:spPr>
          <a:xfrm>
            <a:off x="11128247" y="4162517"/>
            <a:ext cx="914400"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2</a:t>
            </a:r>
            <a:r>
              <a:rPr lang="en-US" baseline="30000" dirty="0">
                <a:latin typeface="Times New Roman" panose="02020603050405020304" pitchFamily="18" charset="0"/>
                <a:cs typeface="Times New Roman" panose="02020603050405020304" pitchFamily="18" charset="0"/>
              </a:rPr>
              <a:t>nd</a:t>
            </a:r>
            <a:r>
              <a:rPr lang="en-US" dirty="0">
                <a:latin typeface="Times New Roman" panose="02020603050405020304" pitchFamily="18" charset="0"/>
                <a:cs typeface="Times New Roman" panose="02020603050405020304" pitchFamily="18" charset="0"/>
              </a:rPr>
              <a:t>  review</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7670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5890A-9A49-ED1D-6698-F4AAD6EDFBE0}"/>
              </a:ext>
            </a:extLst>
          </p:cNvPr>
          <p:cNvSpPr>
            <a:spLocks noGrp="1"/>
          </p:cNvSpPr>
          <p:nvPr>
            <p:ph idx="1"/>
          </p:nvPr>
        </p:nvSpPr>
        <p:spPr>
          <a:xfrm>
            <a:off x="872625" y="848420"/>
            <a:ext cx="10058400" cy="4050792"/>
          </a:xfrm>
        </p:spPr>
        <p:txBody>
          <a:bodyPr>
            <a:normAutofit/>
          </a:bodyPr>
          <a:lstStyle/>
          <a:p>
            <a:pPr marL="0" indent="0">
              <a:lnSpc>
                <a:spcPct val="107000"/>
              </a:lnSpc>
              <a:spcAft>
                <a:spcPts val="800"/>
              </a:spcAft>
              <a:buNone/>
              <a:tabLst>
                <a:tab pos="457200" algn="l"/>
              </a:tabLst>
            </a:pP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List of the </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MODULES: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74320" lvl="1" indent="0">
              <a:lnSpc>
                <a:spcPct val="107000"/>
              </a:lnSpc>
              <a:spcAft>
                <a:spcPts val="800"/>
              </a:spcAft>
              <a:buNone/>
              <a:tabLst>
                <a:tab pos="457200" algn="l"/>
                <a:tab pos="685800" algn="l"/>
              </a:tabLst>
            </a:pPr>
            <a:r>
              <a:rPr lang="en-IN"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Rendering 3D Object:</a:t>
            </a:r>
            <a:endParaRPr lang="en-IN" b="1" dirty="0">
              <a:effectLst/>
              <a:latin typeface="Calibri" panose="020F0502020204030204" pitchFamily="34" charset="0"/>
              <a:ea typeface="Calibri" panose="020F0502020204030204" pitchFamily="34" charset="0"/>
              <a:cs typeface="Times New Roman" panose="02020603050405020304" pitchFamily="18" charset="0"/>
            </a:endParaRPr>
          </a:p>
          <a:p>
            <a:pPr marL="617220" lvl="1" indent="-342900">
              <a:lnSpc>
                <a:spcPct val="150000"/>
              </a:lnSpc>
              <a:spcAft>
                <a:spcPts val="800"/>
              </a:spcAft>
              <a:buFont typeface="Wingdings" panose="05000000000000000000" pitchFamily="2" charset="2"/>
              <a:buChar char=""/>
              <a:tabLst>
                <a:tab pos="457200" algn="l"/>
              </a:tabLst>
            </a:pP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primary use of Blender is to create three-dimensional objects and scenes using the 3D viewport and a suite of modeling tools that allow the user to create any object and any scenario that they want to create in 3D space.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617220" lvl="1" indent="-342900">
              <a:lnSpc>
                <a:spcPct val="150000"/>
              </a:lnSpc>
              <a:spcAft>
                <a:spcPts val="800"/>
              </a:spcAft>
              <a:buFont typeface="Wingdings" panose="05000000000000000000" pitchFamily="2" charset="2"/>
              <a:buChar char=""/>
              <a:tabLst>
                <a:tab pos="457200" algn="l"/>
              </a:tabLst>
            </a:pP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Basic objects and environments can be created using mesh objects constructed from three types of geometry. These are vertices, edges, and faces.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617220" lvl="1" indent="-342900">
              <a:lnSpc>
                <a:spcPct val="150000"/>
              </a:lnSpc>
              <a:spcAft>
                <a:spcPts val="800"/>
              </a:spcAft>
              <a:buFont typeface="Wingdings" panose="05000000000000000000" pitchFamily="2" charset="2"/>
              <a:buChar char=""/>
              <a:tabLst>
                <a:tab pos="457200" algn="l"/>
              </a:tabLst>
            </a:pPr>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There were two rendering module teams in Blender: Cycles, </a:t>
            </a:r>
            <a:r>
              <a:rPr lang="en-IN" sz="1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Eevee</a:t>
            </a:r>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p>
        </p:txBody>
      </p:sp>
    </p:spTree>
    <p:extLst>
      <p:ext uri="{BB962C8B-B14F-4D97-AF65-F5344CB8AC3E}">
        <p14:creationId xmlns:p14="http://schemas.microsoft.com/office/powerpoint/2010/main" val="1942064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109C4-003C-78FF-EFD7-C764843D0518}"/>
              </a:ext>
            </a:extLst>
          </p:cNvPr>
          <p:cNvSpPr>
            <a:spLocks noGrp="1"/>
          </p:cNvSpPr>
          <p:nvPr>
            <p:ph type="title"/>
          </p:nvPr>
        </p:nvSpPr>
        <p:spPr>
          <a:xfrm>
            <a:off x="1132601" y="959761"/>
            <a:ext cx="8665823" cy="680780"/>
          </a:xfrm>
        </p:spPr>
        <p:txBody>
          <a:bodyPr/>
          <a:lstStyle/>
          <a:p>
            <a:r>
              <a:rPr lang="en-IN"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Keezhadi</a:t>
            </a: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Ground View 3D Model:</a:t>
            </a:r>
            <a:endParaRPr lang="en-IN" dirty="0"/>
          </a:p>
        </p:txBody>
      </p:sp>
      <p:pic>
        <p:nvPicPr>
          <p:cNvPr id="4" name="Content Placeholder 3">
            <a:extLst>
              <a:ext uri="{FF2B5EF4-FFF2-40B4-BE49-F238E27FC236}">
                <a16:creationId xmlns:a16="http://schemas.microsoft.com/office/drawing/2014/main" id="{533A2D8E-78E4-4314-95FB-7B9624A27BD7}"/>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r="-1796" b="4956"/>
          <a:stretch/>
        </p:blipFill>
        <p:spPr bwMode="auto">
          <a:xfrm>
            <a:off x="7333128" y="2070778"/>
            <a:ext cx="4590862" cy="2411644"/>
          </a:xfrm>
          <a:prstGeom prst="rect">
            <a:avLst/>
          </a:prstGeom>
          <a:noFill/>
          <a:ln>
            <a:noFill/>
          </a:ln>
          <a:extLst>
            <a:ext uri="{53640926-AAD7-44D8-BBD7-CCE9431645EC}">
              <a14:shadowObscured xmlns:a14="http://schemas.microsoft.com/office/drawing/2010/main"/>
            </a:ext>
          </a:extLst>
        </p:spPr>
      </p:pic>
      <p:pic>
        <p:nvPicPr>
          <p:cNvPr id="5" name="Content Placeholder 4">
            <a:extLst>
              <a:ext uri="{FF2B5EF4-FFF2-40B4-BE49-F238E27FC236}">
                <a16:creationId xmlns:a16="http://schemas.microsoft.com/office/drawing/2014/main" id="{FB42D898-BFAF-49CB-83D8-A1A026B83E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48" y="2331720"/>
            <a:ext cx="5486400" cy="1889760"/>
          </a:xfrm>
          <a:prstGeom prst="rect">
            <a:avLst/>
          </a:prstGeom>
        </p:spPr>
      </p:pic>
    </p:spTree>
    <p:extLst>
      <p:ext uri="{BB962C8B-B14F-4D97-AF65-F5344CB8AC3E}">
        <p14:creationId xmlns:p14="http://schemas.microsoft.com/office/powerpoint/2010/main" val="1498305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8F398A-8EBE-D34D-0AD8-0A12E05AFE06}"/>
              </a:ext>
            </a:extLst>
          </p:cNvPr>
          <p:cNvPicPr>
            <a:picLocks noChangeAspect="1"/>
          </p:cNvPicPr>
          <p:nvPr/>
        </p:nvPicPr>
        <p:blipFill rotWithShape="1">
          <a:blip r:embed="rId2">
            <a:extLst>
              <a:ext uri="{28A0092B-C50C-407E-A947-70E740481C1C}">
                <a14:useLocalDpi xmlns:a14="http://schemas.microsoft.com/office/drawing/2010/main" val="0"/>
              </a:ext>
            </a:extLst>
          </a:blip>
          <a:srcRect b="5882"/>
          <a:stretch/>
        </p:blipFill>
        <p:spPr>
          <a:xfrm>
            <a:off x="5593979" y="1584395"/>
            <a:ext cx="5967646" cy="3159342"/>
          </a:xfrm>
          <a:prstGeom prst="rect">
            <a:avLst/>
          </a:prstGeom>
        </p:spPr>
      </p:pic>
      <p:pic>
        <p:nvPicPr>
          <p:cNvPr id="7" name="Picture 6">
            <a:extLst>
              <a:ext uri="{FF2B5EF4-FFF2-40B4-BE49-F238E27FC236}">
                <a16:creationId xmlns:a16="http://schemas.microsoft.com/office/drawing/2014/main" id="{D3300093-6060-AC4E-DCD6-78EF270D1E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1271" y="1954307"/>
            <a:ext cx="3567953" cy="2419518"/>
          </a:xfrm>
          <a:prstGeom prst="rect">
            <a:avLst/>
          </a:prstGeom>
        </p:spPr>
      </p:pic>
      <p:sp>
        <p:nvSpPr>
          <p:cNvPr id="8" name="TextBox 7">
            <a:extLst>
              <a:ext uri="{FF2B5EF4-FFF2-40B4-BE49-F238E27FC236}">
                <a16:creationId xmlns:a16="http://schemas.microsoft.com/office/drawing/2014/main" id="{9292D921-2557-949B-22FB-C4A8099B0F2E}"/>
              </a:ext>
            </a:extLst>
          </p:cNvPr>
          <p:cNvSpPr txBox="1"/>
          <p:nvPr/>
        </p:nvSpPr>
        <p:spPr>
          <a:xfrm>
            <a:off x="1591235" y="5101265"/>
            <a:ext cx="2788024" cy="369332"/>
          </a:xfrm>
          <a:prstGeom prst="rect">
            <a:avLst/>
          </a:prstGeom>
          <a:noFill/>
        </p:spPr>
        <p:txBody>
          <a:bodyPr wrap="square" rtlCol="0">
            <a:spAutoFit/>
          </a:bodyPr>
          <a:lstStyle/>
          <a:p>
            <a:r>
              <a:rPr lang="en-IN" dirty="0"/>
              <a:t>Original 2D Image</a:t>
            </a:r>
          </a:p>
        </p:txBody>
      </p:sp>
      <p:sp>
        <p:nvSpPr>
          <p:cNvPr id="11" name="TextBox 10">
            <a:extLst>
              <a:ext uri="{FF2B5EF4-FFF2-40B4-BE49-F238E27FC236}">
                <a16:creationId xmlns:a16="http://schemas.microsoft.com/office/drawing/2014/main" id="{EEB41297-0C5B-6F5F-5EFA-2FF21E91B92A}"/>
              </a:ext>
            </a:extLst>
          </p:cNvPr>
          <p:cNvSpPr txBox="1"/>
          <p:nvPr/>
        </p:nvSpPr>
        <p:spPr>
          <a:xfrm>
            <a:off x="8068236" y="5101265"/>
            <a:ext cx="3263153" cy="369332"/>
          </a:xfrm>
          <a:prstGeom prst="rect">
            <a:avLst/>
          </a:prstGeom>
          <a:noFill/>
        </p:spPr>
        <p:txBody>
          <a:bodyPr wrap="square" rtlCol="0">
            <a:spAutoFit/>
          </a:bodyPr>
          <a:lstStyle/>
          <a:p>
            <a:r>
              <a:rPr lang="en-IN" dirty="0"/>
              <a:t>3D Model</a:t>
            </a:r>
          </a:p>
        </p:txBody>
      </p:sp>
    </p:spTree>
    <p:extLst>
      <p:ext uri="{BB962C8B-B14F-4D97-AF65-F5344CB8AC3E}">
        <p14:creationId xmlns:p14="http://schemas.microsoft.com/office/powerpoint/2010/main" val="1712854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5E2A9FB-4279-EFFE-511E-66C447DF8F44}"/>
              </a:ext>
            </a:extLst>
          </p:cNvPr>
          <p:cNvSpPr>
            <a:spLocks noGrp="1"/>
          </p:cNvSpPr>
          <p:nvPr>
            <p:ph idx="1"/>
          </p:nvPr>
        </p:nvSpPr>
        <p:spPr>
          <a:xfrm>
            <a:off x="487142" y="597408"/>
            <a:ext cx="10058400" cy="4050792"/>
          </a:xfrm>
        </p:spPr>
        <p:txBody>
          <a:bodyPr>
            <a:normAutofit/>
          </a:bodyPr>
          <a:lstStyle/>
          <a:p>
            <a:pPr marL="0" indent="0">
              <a:lnSpc>
                <a:spcPct val="107000"/>
              </a:lnSpc>
              <a:spcAft>
                <a:spcPts val="800"/>
              </a:spcAft>
              <a:buNone/>
            </a:pP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IMAGE PROCESSING MODULE: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74320" lvl="1" indent="0">
              <a:lnSpc>
                <a:spcPct val="150000"/>
              </a:lnSpc>
              <a:spcAft>
                <a:spcPts val="800"/>
              </a:spcAft>
              <a:buNone/>
            </a:pPr>
            <a:r>
              <a:rPr lang="en-IN" sz="16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AR Camera &amp; Image Target: </a:t>
            </a:r>
            <a:endParaRPr lang="en-IN" b="1" dirty="0">
              <a:effectLst/>
              <a:latin typeface="Calibri" panose="020F0502020204030204" pitchFamily="34" charset="0"/>
              <a:ea typeface="Calibri" panose="020F0502020204030204" pitchFamily="34" charset="0"/>
              <a:cs typeface="Times New Roman" panose="02020603050405020304" pitchFamily="18" charset="0"/>
            </a:endParaRPr>
          </a:p>
          <a:p>
            <a:pPr marL="617220" lvl="1" indent="-342900">
              <a:lnSpc>
                <a:spcPct val="150000"/>
              </a:lnSpc>
              <a:spcAft>
                <a:spcPts val="800"/>
              </a:spcAft>
              <a:buFont typeface="Wingdings" panose="05000000000000000000" pitchFamily="2" charset="2"/>
              <a:buChar char=""/>
              <a:tabLst>
                <a:tab pos="457200" algn="l"/>
              </a:tabLst>
            </a:pPr>
            <a:r>
              <a:rPr lang="en-IN"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Vuforia for this project we decided to go with Vuforia SDK in order to enable AR instead of unity’s own AR.</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617220" lvl="1" indent="-342900">
              <a:lnSpc>
                <a:spcPct val="150000"/>
              </a:lnSpc>
              <a:spcAft>
                <a:spcPts val="800"/>
              </a:spcAft>
              <a:buFont typeface="Wingdings" panose="05000000000000000000" pitchFamily="2" charset="2"/>
              <a:buChar char=""/>
              <a:tabLst>
                <a:tab pos="457200" algn="l"/>
              </a:tabLst>
            </a:pPr>
            <a:r>
              <a:rPr lang="en-IN"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Engine detects and tracks the image by comparing extracted natural features from the camera image against a known target resource database. Once the Image Target is detected, Vuforia Engine will track the image and augment your content seamlessly using best in market image tracking technology.</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5776730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DAF88-E7D6-B9FA-8D2E-9FDC8B8523A7}"/>
              </a:ext>
            </a:extLst>
          </p:cNvPr>
          <p:cNvSpPr>
            <a:spLocks noGrp="1"/>
          </p:cNvSpPr>
          <p:nvPr>
            <p:ph type="title"/>
          </p:nvPr>
        </p:nvSpPr>
        <p:spPr>
          <a:xfrm>
            <a:off x="1069848" y="484632"/>
            <a:ext cx="9248528" cy="1021440"/>
          </a:xfrm>
        </p:spPr>
        <p:txBody>
          <a:bodyPr/>
          <a:lstStyle/>
          <a:p>
            <a:pPr>
              <a:lnSpc>
                <a:spcPct val="115000"/>
              </a:lnSpc>
            </a:pPr>
            <a:r>
              <a:rPr lang="en-IN" sz="1800" b="1" kern="1400" spc="-5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MODULES</a:t>
            </a:r>
            <a:br>
              <a:rPr lang="en-IN" sz="1800" kern="1400" spc="-50" dirty="0">
                <a:effectLst/>
                <a:latin typeface="Calibri Light" panose="020F0302020204030204" pitchFamily="34" charset="0"/>
                <a:ea typeface="Times New Roman" panose="02020603050405020304" pitchFamily="18" charset="0"/>
                <a:cs typeface="Times New Roman" panose="02020603050405020304" pitchFamily="18" charset="0"/>
              </a:rPr>
            </a:b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DESIGN AND DEVELOPMENT PROCESS:</a:t>
            </a:r>
            <a:endParaRPr lang="en-IN" dirty="0"/>
          </a:p>
        </p:txBody>
      </p:sp>
      <p:pic>
        <p:nvPicPr>
          <p:cNvPr id="4" name="Content Placeholder 3">
            <a:extLst>
              <a:ext uri="{FF2B5EF4-FFF2-40B4-BE49-F238E27FC236}">
                <a16:creationId xmlns:a16="http://schemas.microsoft.com/office/drawing/2014/main" id="{F8E79B50-9034-27D6-A4C1-F936530FEC4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6375" t="29964" r="12498" b="11925"/>
          <a:stretch/>
        </p:blipFill>
        <p:spPr bwMode="auto">
          <a:xfrm>
            <a:off x="1559860" y="1629140"/>
            <a:ext cx="8596314" cy="459684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480713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DCF0B6-5133-EAA7-538D-03DBA5F6F187}"/>
              </a:ext>
            </a:extLst>
          </p:cNvPr>
          <p:cNvSpPr>
            <a:spLocks noGrp="1"/>
          </p:cNvSpPr>
          <p:nvPr>
            <p:ph idx="1"/>
          </p:nvPr>
        </p:nvSpPr>
        <p:spPr>
          <a:xfrm>
            <a:off x="460248" y="624303"/>
            <a:ext cx="10058400" cy="4050792"/>
          </a:xfrm>
        </p:spPr>
        <p:txBody>
          <a:bodyPr>
            <a:normAutofit/>
          </a:bodyPr>
          <a:lstStyle/>
          <a:p>
            <a:pPr marL="0" indent="0">
              <a:lnSpc>
                <a:spcPct val="107000"/>
              </a:lnSpc>
              <a:spcAft>
                <a:spcPts val="800"/>
              </a:spcAft>
              <a:buNone/>
              <a:tabLst>
                <a:tab pos="457200" algn="l"/>
              </a:tabLst>
            </a:pP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VISUALIZING OBJECT: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617220" lvl="1" indent="-342900">
              <a:lnSpc>
                <a:spcPct val="150000"/>
              </a:lnSpc>
              <a:spcAft>
                <a:spcPts val="800"/>
              </a:spcAft>
              <a:buFont typeface="Wingdings" panose="05000000000000000000" pitchFamily="2" charset="2"/>
              <a:buChar char=""/>
              <a:tabLst>
                <a:tab pos="457200" algn="l"/>
              </a:tabLst>
            </a:pPr>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development process begins by exporting a building model from Blender. The model should have a low polygon count for use in a gaming engine and for AR. Therefore, some parts of the model will need to be reduced in complexity. Remodeling, collapsing and adding animations to the model are done in Unity.</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617220" lvl="1" indent="-342900">
              <a:lnSpc>
                <a:spcPct val="150000"/>
              </a:lnSpc>
              <a:spcAft>
                <a:spcPts val="800"/>
              </a:spcAft>
              <a:buFont typeface="Wingdings" panose="05000000000000000000" pitchFamily="2" charset="2"/>
              <a:buChar char=""/>
              <a:tabLst>
                <a:tab pos="457200" algn="l"/>
              </a:tabLst>
            </a:pPr>
            <a:r>
              <a:rPr lang="en-IN"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After the successful download and installation, create your project in Unity3D.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7013550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Wood Type</Template>
  <TotalTime>124</TotalTime>
  <Words>562</Words>
  <Application>Microsoft Office PowerPoint</Application>
  <PresentationFormat>Widescreen</PresentationFormat>
  <Paragraphs>41</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Calibri</vt:lpstr>
      <vt:lpstr>Calibri Light</vt:lpstr>
      <vt:lpstr>Rockwell</vt:lpstr>
      <vt:lpstr>Rockwell Condensed</vt:lpstr>
      <vt:lpstr>Times New Roman</vt:lpstr>
      <vt:lpstr>Wingdings</vt:lpstr>
      <vt:lpstr>Wood Type</vt:lpstr>
      <vt:lpstr>VISUALIZING KEEZHADI EXCAVATION OBJECTS  IN AUGMENTED REALITY</vt:lpstr>
      <vt:lpstr>PowerPoint Presentation</vt:lpstr>
      <vt:lpstr>DESIGN AND ARCHITECTURE </vt:lpstr>
      <vt:lpstr>PowerPoint Presentation</vt:lpstr>
      <vt:lpstr>Keezhadi Ground View 3D Model:</vt:lpstr>
      <vt:lpstr>PowerPoint Presentation</vt:lpstr>
      <vt:lpstr>PowerPoint Presentation</vt:lpstr>
      <vt:lpstr>MODULES DESIGN AND DEVELOPMENT PROCESS:</vt:lpstr>
      <vt:lpstr>PowerPoint Presentation</vt:lpstr>
      <vt:lpstr>PowerPoint Presentation</vt:lpstr>
      <vt:lpstr>PowerPoint Presentation</vt:lpstr>
      <vt:lpstr>Rotate Object: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VISUALIZING KEEZHADI EXCAVATION OBJECTS  IN AUGMENTED REALITY</dc:title>
  <dc:creator>Dhivagar V</dc:creator>
  <cp:lastModifiedBy>Dhivagar V</cp:lastModifiedBy>
  <cp:revision>18</cp:revision>
  <dcterms:created xsi:type="dcterms:W3CDTF">2022-05-31T05:23:10Z</dcterms:created>
  <dcterms:modified xsi:type="dcterms:W3CDTF">2022-06-01T07:29:12Z</dcterms:modified>
</cp:coreProperties>
</file>